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7" r:id="rId3"/>
    <p:sldId id="278" r:id="rId4"/>
    <p:sldId id="279" r:id="rId5"/>
    <p:sldId id="309" r:id="rId6"/>
    <p:sldId id="310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7" r:id="rId17"/>
    <p:sldId id="308" r:id="rId18"/>
    <p:sldId id="312" r:id="rId19"/>
    <p:sldId id="313" r:id="rId20"/>
    <p:sldId id="314" r:id="rId21"/>
    <p:sldId id="316" r:id="rId22"/>
    <p:sldId id="317" r:id="rId23"/>
    <p:sldId id="318" r:id="rId24"/>
    <p:sldId id="319" r:id="rId25"/>
    <p:sldId id="320" r:id="rId26"/>
    <p:sldId id="315" r:id="rId27"/>
    <p:sldId id="321" r:id="rId28"/>
    <p:sldId id="322" r:id="rId29"/>
    <p:sldId id="281" r:id="rId30"/>
    <p:sldId id="324" r:id="rId31"/>
    <p:sldId id="282" r:id="rId32"/>
    <p:sldId id="283" r:id="rId33"/>
    <p:sldId id="284" r:id="rId34"/>
    <p:sldId id="285" r:id="rId35"/>
    <p:sldId id="286" r:id="rId36"/>
    <p:sldId id="287" r:id="rId37"/>
    <p:sldId id="325" r:id="rId38"/>
    <p:sldId id="288" r:id="rId39"/>
    <p:sldId id="289" r:id="rId40"/>
    <p:sldId id="275" r:id="rId41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9" autoAdjust="0"/>
    <p:restoredTop sz="94660" autoAdjust="0"/>
  </p:normalViewPr>
  <p:slideViewPr>
    <p:cSldViewPr>
      <p:cViewPr varScale="1">
        <p:scale>
          <a:sx n="67" d="100"/>
          <a:sy n="67" d="100"/>
        </p:scale>
        <p:origin x="-131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0A77A6C-8AFA-4CEF-B3E0-6DD6D0CDC2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1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002B-1511-47DE-B0E4-E12703D37328}" type="datetimeFigureOut">
              <a:rPr lang="en-US" smtClean="0"/>
              <a:t>12/16/2013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CCF82-C5DE-4195-A446-9F0395497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20" name="Picture 20" descr="http://raovat360.com.vn/images/201111/source_img/27477_raovat360_1321971080.gif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085850" cy="104775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97C81A-12C7-454A-9990-A5893DC82F8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287FF8-2633-4B3A-9647-74C82A52A648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0B06DF-BA2C-4353-927C-8BAF55E4FD2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5EB10B7-9771-4434-A11E-A586213B264B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84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EDEE719A-7EB5-42FD-9666-3633867E9C7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fld id="{C70689A3-02BB-4C43-9580-68E151DC4CF2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8153400" cy="685800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10300" y="127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F614B6-7C7B-4B72-9091-17AC8ABB98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6553200" y="66087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C95000-DD9C-46B6-B339-13FFDAE094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159DD3-A80F-48D5-87CE-0DA39BDE7113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3A9005D-5A60-403D-A2CD-9805BCF599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C399FA5-924D-4EDB-AA06-8A736555D2B3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9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FA4FFB-0EE2-46FF-B59E-13AE2FEC146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3A11ACA-6CF8-4778-BDDD-20491D77EF6B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A67233-2223-4B9F-AF9E-CEE02E74B1C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32873EF-FF6D-417B-8DE9-FAA8BA1EA1B1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2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B06816-7C35-40B8-BCDA-0208BF05167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37EAD29-66FC-4189-8DC8-D70593A669E9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8584BD-6FBC-4F15-92CA-29873419A17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A67F0DE-BC9B-436A-BB01-C24A817863CD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CF1742-A3A2-47B0-B1CA-BD2361F283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4EA132-51F7-450E-8D5F-895B3C90BA64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1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2AC75A-A089-484E-BC56-D25840A4C0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fld id="{6AF47089-3EE6-4795-9664-24173BAC89C2}" type="datetime1">
              <a:rPr lang="en-US" smtClean="0"/>
              <a:t>12/16/2013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smtClean="0"/>
              <a:t>RUỘT NON RUỘT GIÀ</a:t>
            </a:r>
            <a:br>
              <a:rPr lang="en-US" sz="2400" smtClean="0"/>
            </a:br>
            <a:r>
              <a:rPr lang="en-US" sz="2400" smtClean="0"/>
              <a:t>TRỰC TRÀNG - ỐNG HẬU MÔN</a:t>
            </a:r>
            <a:endParaRPr lang="en-US" sz="70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3276600"/>
            <a:ext cx="6324600" cy="381000"/>
          </a:xfrm>
        </p:spPr>
        <p:txBody>
          <a:bodyPr/>
          <a:lstStyle/>
          <a:p>
            <a:r>
              <a:rPr lang="en-US" sz="1600" smtClean="0"/>
              <a:t>GS.TS. LÊ VĂN CƯỜNG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</a:t>
            </a:r>
            <a:r>
              <a:rPr lang="en-US" smtClean="0"/>
              <a:t>. </a:t>
            </a:r>
            <a:r>
              <a:rPr lang="en-US"/>
              <a:t>Cấu tạo của ruột non (t.t)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6553200" y="66135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CC4EC9-01A0-4A11-BECA-860C651A9B3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EFFFE"/>
              </a:clrFrom>
              <a:clrTo>
                <a:srgbClr val="FEFFFE">
                  <a:alpha val="0"/>
                </a:srgbClr>
              </a:clrTo>
            </a:clrChange>
          </a:blip>
          <a:srcRect l="7688" r="15434"/>
          <a:stretch>
            <a:fillRect/>
          </a:stretch>
        </p:blipFill>
        <p:spPr bwMode="auto">
          <a:xfrm>
            <a:off x="4800600" y="952811"/>
            <a:ext cx="4343400" cy="594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Left Brace 8"/>
          <p:cNvSpPr/>
          <p:nvPr/>
        </p:nvSpPr>
        <p:spPr>
          <a:xfrm>
            <a:off x="4610100" y="3806811"/>
            <a:ext cx="304799" cy="160338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4602707" y="5410200"/>
            <a:ext cx="228600" cy="4572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4457700" y="5882208"/>
            <a:ext cx="304800" cy="9144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7534" y="4346895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Lớp niêm mạc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1573577" y="5407967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Lớp dưới niêm mạc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5909329"/>
            <a:ext cx="149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Lớp cơ</a:t>
            </a:r>
            <a:endParaRPr lang="en-US" sz="320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86200" y="2556529"/>
            <a:ext cx="22098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8800" y="2327929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Động mạch</a:t>
            </a:r>
            <a:endParaRPr lang="en-US" sz="280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838700" y="1261129"/>
            <a:ext cx="2247900" cy="87247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7458" y="1034652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70C0"/>
                </a:solidFill>
              </a:rPr>
              <a:t>Tĩnh mạch</a:t>
            </a:r>
            <a:endParaRPr lang="en-US" sz="280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62400" y="1756429"/>
            <a:ext cx="2743200" cy="8001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0376" y="1393675"/>
            <a:ext cx="2082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6600"/>
                </a:solidFill>
              </a:rPr>
              <a:t>Bạch huyết </a:t>
            </a:r>
          </a:p>
          <a:p>
            <a:r>
              <a:rPr lang="en-US" sz="2800" smtClean="0">
                <a:solidFill>
                  <a:srgbClr val="FFC000"/>
                </a:solidFill>
              </a:rPr>
              <a:t>Lympho</a:t>
            </a:r>
            <a:endParaRPr lang="en-US" sz="280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81400" y="3470929"/>
            <a:ext cx="2514600" cy="762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3242329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Thần kinh</a:t>
            </a:r>
          </a:p>
        </p:txBody>
      </p:sp>
    </p:spTree>
    <p:extLst>
      <p:ext uri="{BB962C8B-B14F-4D97-AF65-F5344CB8AC3E}">
        <p14:creationId xmlns:p14="http://schemas.microsoft.com/office/powerpoint/2010/main" val="366066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/>
      <p:bldP spid="16" grpId="1"/>
      <p:bldP spid="18" grpId="0"/>
      <p:bldP spid="20" grpId="0"/>
      <p:bldP spid="20" grpId="1"/>
      <p:bldP spid="22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</a:t>
            </a:r>
            <a:r>
              <a:rPr lang="en-US" smtClean="0"/>
              <a:t>. </a:t>
            </a:r>
            <a:r>
              <a:rPr lang="en-US"/>
              <a:t>Cấu tạo của ruột non (t.t)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 descr="D:\(=^_^=)\ANATOMY PICTURES\Marieb\Tieu hoa\Picture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33" r="28537" b="13333"/>
          <a:stretch>
            <a:fillRect/>
          </a:stretch>
        </p:blipFill>
        <p:spPr bwMode="auto">
          <a:xfrm>
            <a:off x="1324513" y="1251882"/>
            <a:ext cx="6494973" cy="5201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06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</a:t>
            </a:r>
            <a:r>
              <a:rPr lang="en-US" smtClean="0"/>
              <a:t>. </a:t>
            </a:r>
            <a:r>
              <a:rPr lang="en-US" smtClean="0"/>
              <a:t>Phân biệt hỗng tràng và hồi tràng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Hỗng tràng: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2/5 đầu chiều dài ruột non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Thành dày hơn hồi tràng, đường kính lớn hơn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Ít động mạch cung, động mạch thẳng dài hơn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¼ trên trái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Bạch huyết tạo các nang đơn độc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Di động hơn hồi tràng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Phân biệt hỗng tràng và hồi tràng </a:t>
            </a:r>
            <a:r>
              <a:rPr lang="en-US" smtClean="0"/>
              <a:t>(t.t)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78" t="11111" r="6104" b="9259"/>
          <a:stretch>
            <a:fillRect/>
          </a:stretch>
        </p:blipFill>
        <p:spPr bwMode="auto">
          <a:xfrm>
            <a:off x="-1" y="3276601"/>
            <a:ext cx="5080589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ht.bmp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46" r="14545" b="11111"/>
          <a:stretch>
            <a:fillRect/>
          </a:stretch>
        </p:blipFill>
        <p:spPr>
          <a:xfrm>
            <a:off x="4495800" y="1225062"/>
            <a:ext cx="4648200" cy="35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3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Phân biệt hỗng tràng và hồi tràng (t.t)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Hồi tràng:</a:t>
            </a:r>
          </a:p>
          <a:p>
            <a:pPr>
              <a:buFont typeface="Arial" pitchFamily="34" charset="0"/>
              <a:buChar char="•"/>
            </a:pPr>
            <a:r>
              <a:rPr lang="en-US"/>
              <a:t>3/5 sau chiều dài ruột non</a:t>
            </a:r>
          </a:p>
          <a:p>
            <a:pPr>
              <a:buFont typeface="Arial" pitchFamily="34" charset="0"/>
              <a:buChar char="•"/>
            </a:pPr>
            <a:r>
              <a:rPr lang="en-US"/>
              <a:t>¼ dưới phải</a:t>
            </a:r>
          </a:p>
          <a:p>
            <a:pPr>
              <a:buFont typeface="Arial" pitchFamily="34" charset="0"/>
              <a:buChar char="•"/>
            </a:pPr>
            <a:r>
              <a:rPr lang="en-US"/>
              <a:t>Thành mỏng hơn, động mạch thẳng ngắn hơn, nhiều động mạch cung hơn</a:t>
            </a:r>
          </a:p>
          <a:p>
            <a:pPr>
              <a:buFont typeface="Arial" pitchFamily="34" charset="0"/>
              <a:buChar char="•"/>
            </a:pPr>
            <a:r>
              <a:rPr lang="en-US"/>
              <a:t>Nhiều mỡ mạc treo hơn</a:t>
            </a:r>
          </a:p>
          <a:p>
            <a:pPr>
              <a:buFont typeface="Arial" pitchFamily="34" charset="0"/>
              <a:buChar char="•"/>
            </a:pPr>
            <a:r>
              <a:rPr lang="en-US"/>
              <a:t>Bạch huyết tập trung thành từng mảng (Payer’)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Phân biệt hỗng tràng và hồi tràng (t.t)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6" descr="ht1.bmp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82" r="13659" b="7819"/>
          <a:stretch>
            <a:fillRect/>
          </a:stretch>
        </p:blipFill>
        <p:spPr>
          <a:xfrm>
            <a:off x="4038600" y="1143000"/>
            <a:ext cx="5105400" cy="4191000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 l="1716" t="12000" r="5740" b="9333"/>
          <a:stretch>
            <a:fillRect/>
          </a:stretch>
        </p:blipFill>
        <p:spPr bwMode="auto">
          <a:xfrm>
            <a:off x="152400" y="3724689"/>
            <a:ext cx="4648200" cy="298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80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Phân biệt hỗng tràng và hồi tràng (t.t)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50"/>
          <a:stretch>
            <a:fillRect/>
          </a:stretch>
        </p:blipFill>
        <p:spPr bwMode="auto">
          <a:xfrm>
            <a:off x="228600" y="1190017"/>
            <a:ext cx="3826169" cy="4965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63991" r="-643" b="6093"/>
          <a:stretch>
            <a:fillRect/>
          </a:stretch>
        </p:blipFill>
        <p:spPr bwMode="auto">
          <a:xfrm>
            <a:off x="5298922" y="1190018"/>
            <a:ext cx="3235478" cy="444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95400" y="617379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Hỗng tràng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6248" y="5956866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Hồi tràng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Phân biệt hỗng tràng và hồi tràng (t.t)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Content Placeholder 6" descr="ht2.bmp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909" b="7273"/>
          <a:stretch>
            <a:fillRect/>
          </a:stretch>
        </p:blipFill>
        <p:spPr>
          <a:xfrm>
            <a:off x="152400" y="1371600"/>
            <a:ext cx="4419600" cy="3886200"/>
          </a:xfrm>
        </p:spPr>
      </p:pic>
      <p:pic>
        <p:nvPicPr>
          <p:cNvPr id="8" name="Content Placeholder 6" descr="ht2.bmp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55" b="-1818"/>
          <a:stretch>
            <a:fillRect/>
          </a:stretch>
        </p:blipFill>
        <p:spPr bwMode="auto">
          <a:xfrm>
            <a:off x="4648200" y="1371600"/>
            <a:ext cx="432735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95400" y="617379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Hỗng tràng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56248" y="5956866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Hồi tràng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Mạc treo ruột non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835" y="1228725"/>
            <a:ext cx="508033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07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Mạc treo ruột </a:t>
            </a:r>
            <a:r>
              <a:rPr lang="en-US" smtClean="0"/>
              <a:t>non (t.t)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256536"/>
            <a:ext cx="4120912" cy="514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6" descr="t1"/>
          <p:cNvPicPr>
            <a:picLocks/>
          </p:cNvPicPr>
          <p:nvPr/>
        </p:nvPicPr>
        <p:blipFill>
          <a:blip r:embed="rId3"/>
          <a:srcRect t="6831"/>
          <a:stretch>
            <a:fillRect/>
          </a:stretch>
        </p:blipFill>
        <p:spPr bwMode="auto">
          <a:xfrm>
            <a:off x="6875958" y="1257398"/>
            <a:ext cx="2222322" cy="254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82" t="3443" b="10473"/>
          <a:stretch>
            <a:fillRect/>
          </a:stretch>
        </p:blipFill>
        <p:spPr bwMode="auto">
          <a:xfrm>
            <a:off x="4726794" y="4070678"/>
            <a:ext cx="4417205" cy="2349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28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045AF9-40EC-495B-A3A7-473929B2A7CF}" type="datetime1">
              <a:rPr lang="en-US" smtClean="0"/>
              <a:t>12/16/2013</a:t>
            </a:fld>
            <a:endParaRPr lang="en-US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106542" name="Line 46"/>
          <p:cNvSpPr>
            <a:spLocks noChangeShapeType="1"/>
          </p:cNvSpPr>
          <p:nvPr/>
        </p:nvSpPr>
        <p:spPr bwMode="auto">
          <a:xfrm>
            <a:off x="2209800" y="2359025"/>
            <a:ext cx="4800600" cy="0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543" name="Group 47"/>
          <p:cNvGrpSpPr>
            <a:grpSpLocks/>
          </p:cNvGrpSpPr>
          <p:nvPr/>
        </p:nvGrpSpPr>
        <p:grpSpPr bwMode="auto">
          <a:xfrm>
            <a:off x="1966913" y="2252663"/>
            <a:ext cx="182562" cy="182562"/>
            <a:chOff x="1239" y="1515"/>
            <a:chExt cx="115" cy="115"/>
          </a:xfrm>
        </p:grpSpPr>
        <p:sp>
          <p:nvSpPr>
            <p:cNvPr id="106544" name="AutoShape 48"/>
            <p:cNvSpPr>
              <a:spLocks noChangeArrowheads="1"/>
            </p:cNvSpPr>
            <p:nvPr/>
          </p:nvSpPr>
          <p:spPr bwMode="gray">
            <a:xfrm rot="2700000">
              <a:off x="1239" y="1515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45" name="AutoShape 49"/>
            <p:cNvSpPr>
              <a:spLocks noChangeArrowheads="1"/>
            </p:cNvSpPr>
            <p:nvPr/>
          </p:nvSpPr>
          <p:spPr bwMode="gray">
            <a:xfrm rot="18900000" flipH="1">
              <a:off x="1239" y="1515"/>
              <a:ext cx="115" cy="115"/>
            </a:xfrm>
            <a:prstGeom prst="rtTriangl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1295400" y="1753188"/>
            <a:ext cx="60163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2000">
                <a:solidFill>
                  <a:srgbClr val="000000"/>
                </a:solidFill>
              </a:rPr>
              <a:t>1. </a:t>
            </a:r>
            <a:r>
              <a:rPr lang="en-US" sz="2000"/>
              <a:t>Mô </a:t>
            </a:r>
            <a:r>
              <a:rPr lang="en-US" sz="2000"/>
              <a:t>tả </a:t>
            </a:r>
            <a:r>
              <a:rPr lang="en-US" sz="2000" smtClean="0"/>
              <a:t>hình </a:t>
            </a:r>
            <a:r>
              <a:rPr lang="en-US" sz="2000"/>
              <a:t>thể ngoài, hình </a:t>
            </a:r>
            <a:r>
              <a:rPr lang="en-US" sz="2000"/>
              <a:t>thể </a:t>
            </a:r>
            <a:r>
              <a:rPr lang="en-US" sz="2000" smtClean="0"/>
              <a:t>trong của </a:t>
            </a:r>
            <a:r>
              <a:rPr lang="en-US" sz="2000"/>
              <a:t>ruột non</a:t>
            </a: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106547" name="Group 51"/>
          <p:cNvGrpSpPr>
            <a:grpSpLocks/>
          </p:cNvGrpSpPr>
          <p:nvPr/>
        </p:nvGrpSpPr>
        <p:grpSpPr bwMode="auto">
          <a:xfrm>
            <a:off x="1143000" y="2592389"/>
            <a:ext cx="7380287" cy="757238"/>
            <a:chOff x="720" y="1153"/>
            <a:chExt cx="4649" cy="477"/>
          </a:xfrm>
        </p:grpSpPr>
        <p:sp>
          <p:nvSpPr>
            <p:cNvPr id="106548" name="Line 52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549" name="Group 53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50" name="AutoShape 54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51" name="AutoShape 55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552" name="Text Box 56"/>
            <p:cNvSpPr txBox="1">
              <a:spLocks noChangeArrowheads="1"/>
            </p:cNvSpPr>
            <p:nvPr/>
          </p:nvSpPr>
          <p:spPr bwMode="auto">
            <a:xfrm>
              <a:off x="720" y="1153"/>
              <a:ext cx="4649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000">
                  <a:solidFill>
                    <a:srgbClr val="000000"/>
                  </a:solidFill>
                </a:rPr>
                <a:t>2</a:t>
              </a:r>
              <a:r>
                <a:rPr lang="en-US" sz="2000" smtClean="0">
                  <a:solidFill>
                    <a:srgbClr val="000000"/>
                  </a:solidFill>
                </a:rPr>
                <a:t>.</a:t>
              </a:r>
              <a:r>
                <a:rPr lang="en-US" sz="2000"/>
                <a:t> Mô tả được hình thể ngoài, hình thể trong các đoạn kết tràng</a:t>
              </a:r>
            </a:p>
            <a:p>
              <a:pPr algn="l" eaLnBrk="0" hangingPunct="0"/>
              <a:r>
                <a:rPr lang="en-US" sz="2000" smtClean="0">
                  <a:solidFill>
                    <a:srgbClr val="000000"/>
                  </a:solidFill>
                </a:rPr>
                <a:t> </a:t>
              </a:r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06553" name="Group 57"/>
          <p:cNvGrpSpPr>
            <a:grpSpLocks/>
          </p:cNvGrpSpPr>
          <p:nvPr/>
        </p:nvGrpSpPr>
        <p:grpSpPr bwMode="auto">
          <a:xfrm>
            <a:off x="1181101" y="3654425"/>
            <a:ext cx="8220070" cy="612775"/>
            <a:chOff x="744" y="1244"/>
            <a:chExt cx="5178" cy="386"/>
          </a:xfrm>
        </p:grpSpPr>
        <p:sp>
          <p:nvSpPr>
            <p:cNvPr id="106554" name="Line 58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555" name="Group 5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56" name="AutoShape 6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57" name="AutoShape 6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558" name="Text Box 62"/>
            <p:cNvSpPr txBox="1">
              <a:spLocks noChangeArrowheads="1"/>
            </p:cNvSpPr>
            <p:nvPr/>
          </p:nvSpPr>
          <p:spPr bwMode="auto">
            <a:xfrm>
              <a:off x="744" y="1244"/>
              <a:ext cx="51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000">
                  <a:solidFill>
                    <a:srgbClr val="000000"/>
                  </a:solidFill>
                </a:rPr>
                <a:t>3. </a:t>
              </a:r>
              <a:r>
                <a:rPr lang="en-US" sz="2000" smtClean="0">
                  <a:solidFill>
                    <a:srgbClr val="000000"/>
                  </a:solidFill>
                </a:rPr>
                <a:t>Mô tả các mạch máu của ruột non, ruột già, trực tràng, ống hậu môn</a:t>
              </a:r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06559" name="Group 63"/>
          <p:cNvGrpSpPr>
            <a:grpSpLocks/>
          </p:cNvGrpSpPr>
          <p:nvPr/>
        </p:nvGrpSpPr>
        <p:grpSpPr bwMode="auto">
          <a:xfrm>
            <a:off x="1524000" y="4567240"/>
            <a:ext cx="8153399" cy="842959"/>
            <a:chOff x="960" y="1245"/>
            <a:chExt cx="4666" cy="446"/>
          </a:xfrm>
        </p:grpSpPr>
        <p:sp>
          <p:nvSpPr>
            <p:cNvPr id="106560" name="Line 64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561" name="Group 65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62" name="AutoShape 66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63" name="AutoShape 67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564" name="Text Box 68"/>
            <p:cNvSpPr txBox="1">
              <a:spLocks noChangeArrowheads="1"/>
            </p:cNvSpPr>
            <p:nvPr/>
          </p:nvSpPr>
          <p:spPr bwMode="auto">
            <a:xfrm>
              <a:off x="960" y="1245"/>
              <a:ext cx="466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000" smtClean="0">
                  <a:solidFill>
                    <a:srgbClr val="000000"/>
                  </a:solidFill>
                </a:rPr>
                <a:t>4</a:t>
              </a:r>
              <a:r>
                <a:rPr lang="en-US" sz="2000">
                  <a:solidFill>
                    <a:srgbClr val="000000"/>
                  </a:solidFill>
                </a:rPr>
                <a:t>. </a:t>
              </a:r>
              <a:r>
                <a:rPr lang="en-US" sz="2000"/>
                <a:t>Mô tả được hình thể, cấu </a:t>
              </a:r>
              <a:r>
                <a:rPr lang="en-US" sz="2000"/>
                <a:t>tạo </a:t>
              </a:r>
              <a:r>
                <a:rPr lang="en-US" sz="2000" smtClean="0"/>
                <a:t>của </a:t>
              </a:r>
              <a:r>
                <a:rPr lang="en-US" sz="2000"/>
                <a:t>trực tràng và ống hậu môn.</a:t>
              </a:r>
            </a:p>
            <a:p>
              <a:pPr algn="l" eaLnBrk="0" hangingPunct="0"/>
              <a:endParaRPr 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Mạc treo ruột non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5919" r="4086" b="6198"/>
          <a:stretch/>
        </p:blipFill>
        <p:spPr bwMode="auto">
          <a:xfrm>
            <a:off x="1801504" y="1295400"/>
            <a:ext cx="5936777" cy="514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4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Một số bệnh lý của ruột non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4" descr="long ru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</a:blip>
          <a:srcRect l="49462" t="18952" b="16532"/>
          <a:stretch>
            <a:fillRect/>
          </a:stretch>
        </p:blipFill>
        <p:spPr bwMode="auto">
          <a:xfrm>
            <a:off x="2286000" y="1284783"/>
            <a:ext cx="4800599" cy="4902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827921" y="4724400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Lồng ruột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Một số bệnh lý của ruột non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1957387" y="1766887"/>
          <a:ext cx="5229225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3" imgW="5229955" imgH="4172532" progId="PBrush">
                  <p:embed/>
                </p:oleObj>
              </mc:Choice>
              <mc:Fallback>
                <p:oleObj name="Bitmap Image" r:id="rId3" imgW="5229955" imgH="4172532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7" y="1766887"/>
                        <a:ext cx="5229225" cy="417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91400" y="5029200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Tắc ruột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6. Động mạch mạc treo tràng trên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482" y="1228725"/>
            <a:ext cx="514903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981200" y="2100263"/>
            <a:ext cx="2362200" cy="642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6217" y="1566863"/>
            <a:ext cx="2186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ĐM mạc treo </a:t>
            </a:r>
          </a:p>
          <a:p>
            <a:r>
              <a:rPr lang="en-US" sz="2800" smtClean="0">
                <a:latin typeface="+mn-lt"/>
              </a:rPr>
              <a:t>tràng trên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2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Động mạch mạc treo tràng trên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69" t="8000" r="15978" b="5333"/>
          <a:stretch>
            <a:fillRect/>
          </a:stretch>
        </p:blipFill>
        <p:spPr bwMode="auto">
          <a:xfrm>
            <a:off x="2819400" y="982980"/>
            <a:ext cx="4226168" cy="549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981200" y="2100263"/>
            <a:ext cx="2667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217" y="1566863"/>
            <a:ext cx="2186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ĐM mạc treo </a:t>
            </a:r>
          </a:p>
          <a:p>
            <a:r>
              <a:rPr lang="en-US" sz="2800" smtClean="0">
                <a:latin typeface="+mn-lt"/>
              </a:rPr>
              <a:t>tràng trên</a:t>
            </a:r>
            <a:endParaRPr lang="en-US" sz="280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29200" y="2862902"/>
            <a:ext cx="1676400" cy="566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5600" y="2329502"/>
            <a:ext cx="2186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ĐM mạc treo </a:t>
            </a:r>
          </a:p>
          <a:p>
            <a:r>
              <a:rPr lang="en-US" sz="2800" smtClean="0">
                <a:latin typeface="+mn-lt"/>
              </a:rPr>
              <a:t>tràng dưới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9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Động mạch mạc treo tràng trên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5448" t="10667" r="8250" b="4000"/>
          <a:stretch>
            <a:fillRect/>
          </a:stretch>
        </p:blipFill>
        <p:spPr bwMode="auto">
          <a:xfrm>
            <a:off x="2553314" y="1414354"/>
            <a:ext cx="4037372" cy="487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>
            <a:stCxn id="11" idx="3"/>
          </p:cNvCxnSpPr>
          <p:nvPr/>
        </p:nvCxnSpPr>
        <p:spPr>
          <a:xfrm>
            <a:off x="2186817" y="1647378"/>
            <a:ext cx="2308983" cy="1498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70324"/>
            <a:ext cx="2186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ĐM mạc treo </a:t>
            </a:r>
          </a:p>
          <a:p>
            <a:r>
              <a:rPr lang="en-US" sz="2800" smtClean="0">
                <a:latin typeface="+mn-lt"/>
              </a:rPr>
              <a:t>tràng trên</a:t>
            </a:r>
            <a:endParaRPr lang="en-US" sz="280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24400" y="2667000"/>
            <a:ext cx="1981200" cy="990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05600" y="2329502"/>
            <a:ext cx="2186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ĐM mạc treo </a:t>
            </a:r>
          </a:p>
          <a:p>
            <a:r>
              <a:rPr lang="en-US" sz="2800" smtClean="0">
                <a:latin typeface="+mn-lt"/>
              </a:rPr>
              <a:t>tràng dưới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40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Động mạch mạc treo </a:t>
            </a:r>
            <a:r>
              <a:rPr lang="en-US"/>
              <a:t>tràng </a:t>
            </a:r>
            <a:r>
              <a:rPr lang="en-US" smtClean="0"/>
              <a:t>trên: các dạng khác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364697"/>
            <a:ext cx="4419600" cy="51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77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Động mạch mạc treo tràng trên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12" t="6667" r="12995" b="2667"/>
          <a:stretch>
            <a:fillRect/>
          </a:stretch>
        </p:blipFill>
        <p:spPr bwMode="auto">
          <a:xfrm>
            <a:off x="2666972" y="1295189"/>
            <a:ext cx="3810056" cy="518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2186817" y="1752600"/>
            <a:ext cx="2308983" cy="137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37" y="1170324"/>
            <a:ext cx="2146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+mn-lt"/>
              </a:rPr>
              <a:t>T</a:t>
            </a:r>
            <a:r>
              <a:rPr lang="en-US" sz="2800" smtClean="0">
                <a:latin typeface="+mn-lt"/>
              </a:rPr>
              <a:t>M mạc treo </a:t>
            </a:r>
          </a:p>
          <a:p>
            <a:r>
              <a:rPr lang="en-US" sz="2800" smtClean="0">
                <a:latin typeface="+mn-lt"/>
              </a:rPr>
              <a:t>tràng trên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5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 Tĩnh mạch cửa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3C84AE"/>
              </a:clrFrom>
              <a:clrTo>
                <a:srgbClr val="3C84AE">
                  <a:alpha val="0"/>
                </a:srgbClr>
              </a:clrTo>
            </a:clrChange>
          </a:blip>
          <a:srcRect l="11584" t="1333" r="17072" b="4000"/>
          <a:stretch>
            <a:fillRect/>
          </a:stretch>
        </p:blipFill>
        <p:spPr bwMode="auto">
          <a:xfrm>
            <a:off x="2650460" y="1228725"/>
            <a:ext cx="3843079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892297" y="1828473"/>
            <a:ext cx="2298703" cy="9147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7423" y="1566863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TM cửa</a:t>
            </a:r>
            <a:endParaRPr lang="en-US" sz="280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52" y="3143534"/>
            <a:ext cx="2146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+mn-lt"/>
              </a:rPr>
              <a:t>T</a:t>
            </a:r>
            <a:r>
              <a:rPr lang="en-US" sz="2800" smtClean="0">
                <a:latin typeface="+mn-lt"/>
              </a:rPr>
              <a:t>M mạc treo </a:t>
            </a:r>
          </a:p>
          <a:p>
            <a:r>
              <a:rPr lang="en-US" sz="2800" smtClean="0">
                <a:latin typeface="+mn-lt"/>
              </a:rPr>
              <a:t>tràng trên</a:t>
            </a:r>
            <a:endParaRPr lang="en-US" sz="280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953000" y="3505200"/>
            <a:ext cx="2057400" cy="929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30437" y="4097641"/>
            <a:ext cx="2146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+mn-lt"/>
              </a:rPr>
              <a:t>T</a:t>
            </a:r>
            <a:r>
              <a:rPr lang="en-US" sz="2800" smtClean="0">
                <a:latin typeface="+mn-lt"/>
              </a:rPr>
              <a:t>M mạc treo </a:t>
            </a:r>
          </a:p>
          <a:p>
            <a:r>
              <a:rPr lang="en-US" sz="2800" smtClean="0">
                <a:latin typeface="+mn-lt"/>
              </a:rPr>
              <a:t>tràng dưới</a:t>
            </a:r>
            <a:endParaRPr lang="en-US" sz="280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55699" y="3276600"/>
            <a:ext cx="2087701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648200" y="1539240"/>
            <a:ext cx="1828800" cy="975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09488" y="1252501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TM vị trái</a:t>
            </a:r>
            <a:endParaRPr lang="en-US" sz="280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724400" y="2090083"/>
            <a:ext cx="2034534" cy="7293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1691" y="1765310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TM vị phải</a:t>
            </a:r>
            <a:endParaRPr lang="en-US" sz="280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953000" y="3131024"/>
            <a:ext cx="1841191" cy="12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36928" y="2814141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TM lách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934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8" grpId="0"/>
      <p:bldP spid="2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8. Đại tràng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615EE1A-9388-4E0E-81C0-F961144CEA8D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r="7410"/>
          <a:stretch/>
        </p:blipFill>
        <p:spPr bwMode="auto">
          <a:xfrm>
            <a:off x="2895600" y="1600200"/>
            <a:ext cx="3684896" cy="467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869742" y="1674410"/>
            <a:ext cx="1178258" cy="402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580" y="1151190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góc gan</a:t>
            </a:r>
            <a:endParaRPr lang="en-US" sz="2800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79458" y="2590800"/>
            <a:ext cx="954242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39044" y="2229618"/>
            <a:ext cx="2217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P</a:t>
            </a:r>
          </a:p>
          <a:p>
            <a:r>
              <a:rPr lang="en-US" sz="2800" smtClean="0">
                <a:latin typeface="+mn-lt"/>
              </a:rPr>
              <a:t>(đại tràng lên)</a:t>
            </a:r>
            <a:endParaRPr lang="en-US" sz="280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34386" y="3517479"/>
            <a:ext cx="1099314" cy="6273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9893" y="3182118"/>
            <a:ext cx="184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Manh tràng</a:t>
            </a:r>
            <a:endParaRPr lang="en-US" sz="280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97655" y="5244608"/>
            <a:ext cx="1736145" cy="364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7" y="4782233"/>
            <a:ext cx="2138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Trực tràng</a:t>
            </a:r>
          </a:p>
          <a:p>
            <a:r>
              <a:rPr lang="en-US" sz="2800" smtClean="0">
                <a:latin typeface="+mn-lt"/>
              </a:rPr>
              <a:t>Ống hậu môn</a:t>
            </a:r>
            <a:endParaRPr lang="en-US" sz="280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76800" y="1610380"/>
            <a:ext cx="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02895" y="1076980"/>
            <a:ext cx="2496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ngang</a:t>
            </a:r>
            <a:endParaRPr lang="en-US" sz="280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248400" y="1577937"/>
            <a:ext cx="1117264" cy="96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39790" y="1124661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góc lách</a:t>
            </a:r>
            <a:endParaRPr lang="en-US" sz="280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248400" y="3014448"/>
            <a:ext cx="762000" cy="335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12726" y="2602380"/>
            <a:ext cx="26773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trái</a:t>
            </a:r>
          </a:p>
          <a:p>
            <a:r>
              <a:rPr lang="en-US" sz="2800" smtClean="0">
                <a:latin typeface="+mn-lt"/>
              </a:rPr>
              <a:t>(đại tràng xuống)</a:t>
            </a:r>
            <a:endParaRPr lang="en-US" sz="2800">
              <a:latin typeface="+mn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638800" y="5244608"/>
            <a:ext cx="1161329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27244" y="560862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Đại tràng sigma</a:t>
            </a:r>
            <a:endParaRPr lang="en-US" sz="2800">
              <a:latin typeface="+mn-lt"/>
            </a:endParaRPr>
          </a:p>
        </p:txBody>
      </p:sp>
      <p:sp>
        <p:nvSpPr>
          <p:cNvPr id="31" name="Left Brace 30"/>
          <p:cNvSpPr/>
          <p:nvPr/>
        </p:nvSpPr>
        <p:spPr bwMode="auto">
          <a:xfrm>
            <a:off x="3733800" y="4648201"/>
            <a:ext cx="457200" cy="1624758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3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31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938482-97DD-4155-B36B-F5093220F523}" type="datetime1">
              <a:rPr lang="en-US" smtClean="0"/>
              <a:t>12/16/2013</a:t>
            </a:fld>
            <a:endParaRPr lang="en-US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Diagram</a:t>
            </a:r>
            <a:endParaRPr lang="en-US" sz="1800"/>
          </a:p>
        </p:txBody>
      </p:sp>
      <p:sp>
        <p:nvSpPr>
          <p:cNvPr id="107523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4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1400">
                <a:solidFill>
                  <a:schemeClr val="tx2"/>
                </a:solidFill>
                <a:latin typeface="Verdana" pitchFamily="34" charset="0"/>
              </a:rPr>
              <a:t>Add Your Text</a:t>
            </a:r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1400">
                <a:solidFill>
                  <a:schemeClr val="tx2"/>
                </a:solidFill>
                <a:latin typeface="Verdana" pitchFamily="34" charset="0"/>
              </a:rPr>
              <a:t>Add Your Text</a:t>
            </a: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1400">
                <a:solidFill>
                  <a:schemeClr val="tx2"/>
                </a:solidFill>
                <a:latin typeface="Verdana" pitchFamily="34" charset="0"/>
              </a:rPr>
              <a:t>Add Your Text</a:t>
            </a:r>
          </a:p>
        </p:txBody>
      </p:sp>
      <p:sp>
        <p:nvSpPr>
          <p:cNvPr id="107535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1400">
                <a:solidFill>
                  <a:schemeClr val="tx2"/>
                </a:solidFill>
                <a:latin typeface="Verdana" pitchFamily="34" charset="0"/>
              </a:rPr>
              <a:t>Add Your Text</a:t>
            </a:r>
          </a:p>
        </p:txBody>
      </p:sp>
      <p:grpSp>
        <p:nvGrpSpPr>
          <p:cNvPr id="107536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107537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38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39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0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1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2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3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4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5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>
                  <a:solidFill>
                    <a:srgbClr val="FFFFFF"/>
                  </a:solidFill>
                  <a:latin typeface="Verdana" pitchFamily="34" charset="0"/>
                </a:rPr>
                <a:t>Add Your Text</a:t>
              </a:r>
            </a:p>
          </p:txBody>
        </p:sp>
        <p:sp>
          <p:nvSpPr>
            <p:cNvPr id="107546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>
                  <a:solidFill>
                    <a:srgbClr val="FFFFFF"/>
                  </a:solidFill>
                  <a:latin typeface="Verdana" pitchFamily="34" charset="0"/>
                </a:rPr>
                <a:t>Add Your Text</a:t>
              </a:r>
            </a:p>
          </p:txBody>
        </p:sp>
        <p:sp>
          <p:nvSpPr>
            <p:cNvPr id="107547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8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>
                  <a:solidFill>
                    <a:srgbClr val="FFFFFF"/>
                  </a:solidFill>
                  <a:latin typeface="Verdana" pitchFamily="34" charset="0"/>
                </a:rPr>
                <a:t>Add Your Text</a:t>
              </a:r>
            </a:p>
          </p:txBody>
        </p:sp>
        <p:sp>
          <p:nvSpPr>
            <p:cNvPr id="107549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bg2">
                    <a:gamma/>
                    <a:shade val="72549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 b="1">
                  <a:solidFill>
                    <a:srgbClr val="FFFFFF"/>
                  </a:solidFill>
                  <a:latin typeface="Verdana" pitchFamily="34" charset="0"/>
                </a:rPr>
                <a:t>Add Your Text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8. Đại tràng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Content Placeholder 6" descr="Moc giai phau.png"/>
          <p:cNvPicPr>
            <a:picLocks noGrp="1"/>
          </p:cNvPicPr>
          <p:nvPr>
            <p:ph idx="1"/>
          </p:nvPr>
        </p:nvPicPr>
        <p:blipFill>
          <a:blip r:embed="rId2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18" y="1228725"/>
            <a:ext cx="3834763" cy="524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39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 </a:t>
            </a:r>
            <a:r>
              <a:rPr lang="en-US"/>
              <a:t>Đại </a:t>
            </a:r>
            <a:r>
              <a:rPr lang="en-US" smtClean="0"/>
              <a:t>tràng: đại tràng sigma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3B6A-4AFE-4DDF-8DE5-577EBEF6EBA1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3566"/>
            <a:ext cx="6137910" cy="410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683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 Đại tràng: đại tràng sigma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32FADB-8C89-453B-846A-27E4494B0164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6037768" cy="397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542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9. Trực tràng - ống hậu môn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9584A59-DB64-4507-9E24-6209BF3BA463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384246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67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 Trực tràng - ống hậu môn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523D383-AAFB-4490-AA0F-EE0154484BB3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59952"/>
            <a:ext cx="4486161" cy="468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 Brace 2"/>
          <p:cNvSpPr/>
          <p:nvPr/>
        </p:nvSpPr>
        <p:spPr bwMode="auto">
          <a:xfrm>
            <a:off x="3611881" y="5105400"/>
            <a:ext cx="198119" cy="60960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1706400" y="4648200"/>
            <a:ext cx="304800" cy="106680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2573" y="508703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Ống hậu môn</a:t>
            </a:r>
          </a:p>
          <a:p>
            <a:r>
              <a:rPr lang="en-US" smtClean="0"/>
              <a:t>Giải phẫu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3916" y="485843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Ống hậu môn</a:t>
            </a:r>
          </a:p>
          <a:p>
            <a:r>
              <a:rPr lang="en-US" smtClean="0"/>
              <a:t>Phẫu thuật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80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275134-6140-4AAB-B570-A2A2B2F9511C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 descr="D:\anatomy\bs ky\sach sau dai hoc\ông hau mon\HIINH\t1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36650"/>
            <a:ext cx="75438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2070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844E7F4-EE64-4474-9BAA-F571C1D72334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 descr="D:\anatomy\bs ky\sach sau dai hoc\ông hau mon\HIINH\t16.jpg"/>
          <p:cNvPicPr/>
          <p:nvPr/>
        </p:nvPicPr>
        <p:blipFill rotWithShape="1">
          <a:blip r:embed="rId2" cstate="print"/>
          <a:srcRect t="10403"/>
          <a:stretch/>
        </p:blipFill>
        <p:spPr bwMode="auto">
          <a:xfrm>
            <a:off x="1752600" y="1295400"/>
            <a:ext cx="5829300" cy="510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51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Content Placeholder 6" descr="D:\anatomy\bs ky\sach sau dai hoc\ông hau mon\HIINH\t13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3060" y="1797540"/>
            <a:ext cx="5897880" cy="411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518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563661-24A3-482E-B130-1FBB7EF9B3A4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 descr="D:\anatomy\bs ky\sach sau dai hoc\ông hau mon\HIINH\t1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0" y="1066800"/>
            <a:ext cx="4527550" cy="576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277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01759FE-9092-4354-8A5F-BFDBBFDE2DC2}" type="datetime1">
              <a:rPr lang="en-US" smtClean="0"/>
              <a:t>12/16/2013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 descr="D:\anatomy\bs ky\sach sau dai hoc\ông hau mon\HIINH\t1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225" y="1143000"/>
            <a:ext cx="46513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405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ĐẠI CƯƠNG ỐNG TIÊU HÓA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460EF69-8916-4EEB-811F-B55A5AB9E66E}" type="datetime1">
              <a:rPr lang="en-US" smtClean="0"/>
              <a:t>12/16/2013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 bwMode="auto">
          <a:xfrm>
            <a:off x="4531625" y="6602217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4CA0FD5B-E3BF-487E-A1E6-F39C0A138A6D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74525" y="1190655"/>
            <a:ext cx="4267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smtClean="0">
                <a:solidFill>
                  <a:srgbClr val="000000"/>
                </a:solidFill>
                <a:effectLst/>
                <a:latin typeface="VNI-Helve" pitchFamily="2" charset="0"/>
              </a:rPr>
              <a:t> </a:t>
            </a: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	</a:t>
            </a:r>
            <a:r>
              <a:rPr lang="en-US" sz="2000" smtClean="0">
                <a:solidFill>
                  <a:srgbClr val="000000"/>
                </a:solidFill>
                <a:effectLst/>
                <a:latin typeface="VNI-Helve" pitchFamily="2" charset="0"/>
              </a:rPr>
              <a:t>Caùc </a:t>
            </a: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tuyeán nuôùc boït</a:t>
            </a:r>
          </a:p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	Gan </a:t>
            </a:r>
          </a:p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	Tuïy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9600" y="990600"/>
            <a:ext cx="21659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Mieäng : Ổ mieäng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9600" y="1447800"/>
            <a:ext cx="30364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Haàu: Khaåu haàu (hoïng), 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295400" y="1828800"/>
            <a:ext cx="27366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Thanh haàu (haï hoïng)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85800" y="2362200"/>
            <a:ext cx="14814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Thöïc quaûn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685800" y="2895600"/>
            <a:ext cx="10583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Daï daøy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62000" y="3581400"/>
            <a:ext cx="14237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Tieåu traøng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62000" y="4724400"/>
            <a:ext cx="13019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Ñaïi traøng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85800" y="6172200"/>
            <a:ext cx="18341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OÁng haäu moân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667000" y="3200400"/>
            <a:ext cx="154241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Taù traøng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Hoång traøng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Hoài traøng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2286000" y="4267200"/>
            <a:ext cx="213071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Manh traøng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Keát traøng leân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Keát traøng ngang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Keát traøng xuoáng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Keát traøng sigma</a:t>
            </a: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VNI-Helve" pitchFamily="2" charset="0"/>
              </a:rPr>
              <a:t>Tröïc traøng</a:t>
            </a:r>
          </a:p>
        </p:txBody>
      </p:sp>
      <p:sp>
        <p:nvSpPr>
          <p:cNvPr id="23" name="AutoShape 16"/>
          <p:cNvSpPr>
            <a:spLocks/>
          </p:cNvSpPr>
          <p:nvPr/>
        </p:nvSpPr>
        <p:spPr bwMode="auto">
          <a:xfrm>
            <a:off x="2438400" y="3365331"/>
            <a:ext cx="76200" cy="6858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AutoShape 17"/>
          <p:cNvSpPr>
            <a:spLocks/>
          </p:cNvSpPr>
          <p:nvPr/>
        </p:nvSpPr>
        <p:spPr bwMode="auto">
          <a:xfrm>
            <a:off x="2057400" y="4362510"/>
            <a:ext cx="152400" cy="1524000"/>
          </a:xfrm>
          <a:prstGeom prst="leftBrace">
            <a:avLst>
              <a:gd name="adj1" fmla="val 8333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438400" y="3319463"/>
            <a:ext cx="5410200" cy="41433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/>
              <a:t>www.themegallery.com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195512" y="2132013"/>
            <a:ext cx="6796087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en-US" sz="3600" b="1" kern="1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Cám ơn sự chú ý theo dõi của các anh chị</a:t>
            </a:r>
            <a:r>
              <a:rPr lang="en-US" sz="3600" b="1" kern="1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Phôi thai học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Content Placeholder 6" descr="t3-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3151" y="1228725"/>
            <a:ext cx="7777698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383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Phôi thai </a:t>
            </a:r>
            <a:r>
              <a:rPr lang="en-US" smtClean="0"/>
              <a:t>học (t.t)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Content Placeholder 6" descr="t3-b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63301"/>
            <a:ext cx="8229600" cy="337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90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Ruột non (# tiểu tràng)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59" y="1295400"/>
            <a:ext cx="424749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65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</a:t>
            </a:r>
            <a:r>
              <a:rPr lang="en-US" smtClean="0"/>
              <a:t>. </a:t>
            </a:r>
            <a:r>
              <a:rPr lang="en-US" smtClean="0"/>
              <a:t>Cấu tạo của ruột non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2175" y="1152525"/>
            <a:ext cx="48196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rot="5400000">
            <a:off x="5905500" y="1604963"/>
            <a:ext cx="7620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6400800" y="4843463"/>
            <a:ext cx="762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5791200" y="5453063"/>
            <a:ext cx="10668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81200" y="2100263"/>
            <a:ext cx="1905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905000" y="3243263"/>
            <a:ext cx="1721068" cy="762000"/>
          </a:xfrm>
          <a:prstGeom prst="straightConnector1">
            <a:avLst/>
          </a:prstGeom>
          <a:ln>
            <a:solidFill>
              <a:srgbClr val="00339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362200" y="4843463"/>
            <a:ext cx="1739464" cy="809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76400" y="4310063"/>
            <a:ext cx="18288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000" y="1185863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Thanh mạc</a:t>
            </a:r>
            <a:endParaRPr lang="en-US" sz="280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6600" y="4462463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dọc</a:t>
            </a:r>
            <a:endParaRPr lang="en-US" sz="280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5376863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vòng</a:t>
            </a:r>
            <a:endParaRPr lang="en-US" sz="2800">
              <a:latin typeface="+mn-lt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8229600" y="4614863"/>
            <a:ext cx="304800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71031" y="4691063"/>
            <a:ext cx="772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Lớp</a:t>
            </a:r>
          </a:p>
          <a:p>
            <a:r>
              <a:rPr lang="en-US" sz="2800" smtClean="0">
                <a:latin typeface="+mn-lt"/>
              </a:rPr>
              <a:t>cơ</a:t>
            </a:r>
            <a:endParaRPr lang="en-US" sz="280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6591300" y="2747963"/>
            <a:ext cx="457200" cy="38100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34200" y="2252663"/>
            <a:ext cx="16898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rPr>
              <a:t>Dưới</a:t>
            </a:r>
          </a:p>
          <a:p>
            <a:r>
              <a:rPr lang="en-US" sz="2800" i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rPr>
              <a:t>thanh mạc</a:t>
            </a:r>
            <a:endParaRPr lang="en-US" sz="2800" i="1">
              <a:solidFill>
                <a:schemeClr val="tx1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1566863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Dưới niêm mạc</a:t>
            </a:r>
            <a:endParaRPr lang="en-US" sz="280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4005263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niêm</a:t>
            </a:r>
            <a:endParaRPr lang="en-US" sz="280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2746356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  <a:latin typeface="+mn-lt"/>
              </a:rPr>
              <a:t>Hạch</a:t>
            </a:r>
          </a:p>
          <a:p>
            <a:r>
              <a:rPr lang="en-US" sz="2800" smtClean="0">
                <a:solidFill>
                  <a:srgbClr val="00B050"/>
                </a:solidFill>
                <a:latin typeface="+mn-lt"/>
              </a:rPr>
              <a:t>bạch huyết </a:t>
            </a:r>
            <a:endParaRPr lang="en-US" sz="280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956" y="5453063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Niêm mạc</a:t>
            </a:r>
            <a:endParaRPr 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747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/>
      <p:bldP spid="21" grpId="0" animBg="1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</a:t>
            </a:r>
            <a:r>
              <a:rPr lang="en-US" smtClean="0"/>
              <a:t>. </a:t>
            </a:r>
            <a:r>
              <a:rPr lang="en-US"/>
              <a:t>Cấu tạo của ruột </a:t>
            </a:r>
            <a:r>
              <a:rPr lang="en-US" smtClean="0"/>
              <a:t>non (t.t)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ĐHYD TP HCM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F614B6-7C7B-4B72-9091-17AC8ABB989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7082153-1E07-4397-8DB9-69026F2ABA89}" type="datetime1">
              <a:rPr lang="en-US" smtClean="0"/>
              <a:t>12/16/2013</a:t>
            </a:fld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791" y="1500120"/>
            <a:ext cx="658080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1752600" y="5768908"/>
            <a:ext cx="381000" cy="150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35069" y="5853700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Thanh mạc</a:t>
            </a:r>
            <a:endParaRPr lang="en-US" sz="280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409092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dọc</a:t>
            </a:r>
            <a:endParaRPr lang="en-US" sz="280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340512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vòng</a:t>
            </a:r>
            <a:endParaRPr lang="en-US" sz="280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" y="4548120"/>
            <a:ext cx="1689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rPr>
              <a:t>Dưới</a:t>
            </a:r>
          </a:p>
          <a:p>
            <a:r>
              <a:rPr lang="en-US" sz="2800" i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rPr>
              <a:t>thanh mạc</a:t>
            </a:r>
            <a:endParaRPr lang="en-US" sz="2800" i="1">
              <a:solidFill>
                <a:schemeClr val="tx1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2566920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Dưới niêm mạc</a:t>
            </a:r>
            <a:endParaRPr lang="en-US" sz="280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400" y="1652520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Cơ niêm</a:t>
            </a:r>
            <a:endParaRPr lang="en-US" sz="280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60252" y="6148320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  <a:latin typeface="+mn-lt"/>
              </a:rPr>
              <a:t>Hạch bạch huyết </a:t>
            </a:r>
            <a:endParaRPr lang="en-US" sz="280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0" y="966720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Niêm mạc</a:t>
            </a:r>
            <a:endParaRPr lang="en-US" sz="280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52600" y="5233920"/>
            <a:ext cx="1295400" cy="15398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05000" y="4471920"/>
            <a:ext cx="1905000" cy="763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09800" y="3786120"/>
            <a:ext cx="2057400" cy="9921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286000" y="2871720"/>
            <a:ext cx="2895600" cy="1449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38400" y="2109720"/>
            <a:ext cx="3352800" cy="1982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1423920"/>
            <a:ext cx="3581400" cy="25161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V="1">
            <a:off x="7277100" y="4510020"/>
            <a:ext cx="2819400" cy="457200"/>
          </a:xfrm>
          <a:prstGeom prst="bentConnector3">
            <a:avLst>
              <a:gd name="adj1" fmla="val 9976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6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cdb2004117gl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HUYBANG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cdb2004117gl</Template>
  <TotalTime>203</TotalTime>
  <Words>874</Words>
  <Application>Microsoft Office PowerPoint</Application>
  <PresentationFormat>On-screen Show (4:3)</PresentationFormat>
  <Paragraphs>269</Paragraphs>
  <Slides>40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cdb2004117gl</vt:lpstr>
      <vt:lpstr>Bitmap Image</vt:lpstr>
      <vt:lpstr>RUỘT NON RUỘT GIÀ TRỰC TRÀNG - ỐNG HẬU MÔN</vt:lpstr>
      <vt:lpstr>Mục tiêu</vt:lpstr>
      <vt:lpstr>Diagram</vt:lpstr>
      <vt:lpstr>ĐẠI CƯƠNG ỐNG TIÊU HÓA</vt:lpstr>
      <vt:lpstr>1. Phôi thai học</vt:lpstr>
      <vt:lpstr>1. Phôi thai học (t.t)</vt:lpstr>
      <vt:lpstr>2. Ruột non (# tiểu tràng)</vt:lpstr>
      <vt:lpstr>3. Cấu tạo của ruột non</vt:lpstr>
      <vt:lpstr>3. Cấu tạo của ruột non (t.t)</vt:lpstr>
      <vt:lpstr>3. Cấu tạo của ruột non (t.t)</vt:lpstr>
      <vt:lpstr>3. Cấu tạo của ruột non (t.t)</vt:lpstr>
      <vt:lpstr>4. Phân biệt hỗng tràng và hồi tràng </vt:lpstr>
      <vt:lpstr>3. Phân biệt hỗng tràng và hồi tràng (t.t)</vt:lpstr>
      <vt:lpstr>3. Phân biệt hỗng tràng và hồi tràng (t.t)</vt:lpstr>
      <vt:lpstr>3. Phân biệt hỗng tràng và hồi tràng (t.t)</vt:lpstr>
      <vt:lpstr>3. Phân biệt hỗng tràng và hồi tràng (t.t)</vt:lpstr>
      <vt:lpstr>3. Phân biệt hỗng tràng và hồi tràng (t.t)</vt:lpstr>
      <vt:lpstr>4. Mạc treo ruột non</vt:lpstr>
      <vt:lpstr>4. Mạc treo ruột non (t.t)</vt:lpstr>
      <vt:lpstr>4. Mạc treo ruột non</vt:lpstr>
      <vt:lpstr>5. Một số bệnh lý của ruột non</vt:lpstr>
      <vt:lpstr>5. Một số bệnh lý của ruột non</vt:lpstr>
      <vt:lpstr>6. Động mạch mạc treo tràng trên</vt:lpstr>
      <vt:lpstr>6. Động mạch mạc treo tràng trên</vt:lpstr>
      <vt:lpstr>6. Động mạch mạc treo tràng trên</vt:lpstr>
      <vt:lpstr>6. Động mạch mạc treo tràng trên: các dạng khác</vt:lpstr>
      <vt:lpstr>6. Động mạch mạc treo tràng trên</vt:lpstr>
      <vt:lpstr>7. Tĩnh mạch cửa</vt:lpstr>
      <vt:lpstr>8. Đại tràng</vt:lpstr>
      <vt:lpstr>8. Đại tràng</vt:lpstr>
      <vt:lpstr>8. Đại tràng: đại tràng sigma</vt:lpstr>
      <vt:lpstr>8. Đại tràng: đại tràng sigma</vt:lpstr>
      <vt:lpstr>9. Trực tràng - ống hậu môn</vt:lpstr>
      <vt:lpstr>9. Trực tràng - ống hậu môn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HUYBANG</dc:creator>
  <cp:lastModifiedBy>HUYBANG</cp:lastModifiedBy>
  <cp:revision>16</cp:revision>
  <dcterms:created xsi:type="dcterms:W3CDTF">2013-11-27T07:21:18Z</dcterms:created>
  <dcterms:modified xsi:type="dcterms:W3CDTF">2013-12-15T22:00:52Z</dcterms:modified>
</cp:coreProperties>
</file>